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256" r:id="rId2"/>
    <p:sldId id="257" r:id="rId3"/>
    <p:sldId id="258" r:id="rId4"/>
    <p:sldId id="281" r:id="rId5"/>
    <p:sldId id="286" r:id="rId6"/>
    <p:sldId id="260" r:id="rId7"/>
    <p:sldId id="262" r:id="rId8"/>
    <p:sldId id="285" r:id="rId9"/>
    <p:sldId id="268" r:id="rId10"/>
    <p:sldId id="265" r:id="rId11"/>
    <p:sldId id="274" r:id="rId12"/>
    <p:sldId id="261" r:id="rId13"/>
    <p:sldId id="275" r:id="rId14"/>
    <p:sldId id="282" r:id="rId15"/>
    <p:sldId id="284" r:id="rId16"/>
    <p:sldId id="276" r:id="rId17"/>
    <p:sldId id="287" r:id="rId18"/>
    <p:sldId id="264" r:id="rId19"/>
    <p:sldId id="273" r:id="rId20"/>
    <p:sldId id="266" r:id="rId21"/>
  </p:sldIdLst>
  <p:sldSz cx="13004800" cy="9753600"/>
  <p:notesSz cx="6858000" cy="9144000"/>
  <p:defaultTextStyle>
    <a:defPPr>
      <a:defRPr lang="ru-RU"/>
    </a:defPPr>
    <a:lvl1pPr algn="l" defTabSz="13001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649288" indent="-192088" algn="l" defTabSz="13001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300163" indent="-385763" algn="l" defTabSz="13001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949450" indent="-577850" algn="l" defTabSz="13001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600325" indent="-771525" algn="l" defTabSz="13001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66FF33"/>
    <a:srgbClr val="F20E90"/>
    <a:srgbClr val="FF9900"/>
    <a:srgbClr val="CC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99" autoAdjust="0"/>
    <p:restoredTop sz="97491" autoAdjust="0"/>
  </p:normalViewPr>
  <p:slideViewPr>
    <p:cSldViewPr>
      <p:cViewPr>
        <p:scale>
          <a:sx n="66" d="100"/>
          <a:sy n="66" d="100"/>
        </p:scale>
        <p:origin x="-732" y="70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9922F47-9CBD-402B-9FBC-C6DB87A42637}" type="datetimeFigureOut">
              <a:rPr lang="ru-RU"/>
              <a:pPr>
                <a:defRPr/>
              </a:pPr>
              <a:t>21.04.2015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75D9F11-FA61-4F2C-9403-A235980DA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6583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DFB34C3-2AD9-44BE-A105-3B6EE25B6758}" type="slidenum">
              <a:rPr lang="ru-RU" smtClean="0"/>
              <a:pPr eaLnBrk="1" hangingPunct="1"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BA8C04-B74B-4B24-B851-C090CE51F098}" type="slidenum">
              <a:rPr lang="ru-RU" smtClean="0"/>
              <a:pPr eaLnBrk="1" hangingPunct="1"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088F53A-1461-4387-81A9-4C9E23358D20}" type="slidenum">
              <a:rPr lang="ru-RU" smtClean="0"/>
              <a:pPr eaLnBrk="1" hangingPunct="1"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324B7AC-C513-4C29-AB21-E4A9EC43D9E1}" type="slidenum">
              <a:rPr lang="ru-RU" smtClean="0"/>
              <a:pPr eaLnBrk="1" hangingPunct="1"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b="1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8DA666-25A9-46D6-AF18-5DFAD58E4D50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b="1" smtClean="0"/>
          </a:p>
        </p:txBody>
      </p:sp>
      <p:sp>
        <p:nvSpPr>
          <p:cNvPr id="3891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A1E17B7-B6B9-4DF4-B8A4-7218D619172A}" type="slidenum">
              <a:rPr lang="ru-RU" sz="1200"/>
              <a:pPr algn="r" eaLnBrk="1" hangingPunct="1"/>
              <a:t>16</a:t>
            </a:fld>
            <a:endParaRPr lang="ru-RU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35CD074-0085-4049-97A4-C326B3925ABE}" type="slidenum">
              <a:rPr lang="ru-RU" smtClean="0"/>
              <a:pPr eaLnBrk="1" hangingPunct="1"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35CD074-0085-4049-97A4-C326B3925ABE}" type="slidenum">
              <a:rPr lang="ru-RU" smtClean="0"/>
              <a:pPr eaLnBrk="1" hangingPunct="1"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34B335C-F5C5-4B2D-9F01-11DC3C27C153}" type="slidenum">
              <a:rPr lang="ru-RU" smtClean="0"/>
              <a:pPr eaLnBrk="1" hangingPunct="1"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C21C77B-1264-4682-AF34-DEDD1EE51749}" type="slidenum">
              <a:rPr lang="ru-RU" smtClean="0"/>
              <a:pPr eaLnBrk="1" hangingPunct="1"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7C71687-941A-49B1-8710-FC3B1B3C4A39}" type="slidenum">
              <a:rPr lang="ru-RU" smtClean="0"/>
              <a:pPr eaLnBrk="1" hangingPunct="1"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9EE2C84-D0CD-43B7-834F-C7D6C5FDF2E6}" type="slidenum">
              <a:rPr lang="ru-RU" smtClean="0"/>
              <a:pPr eaLnBrk="1" hangingPunct="1"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6C9981-9C4F-4B22-934E-A88FFE48BD4D}" type="slidenum">
              <a:rPr lang="ru-RU" smtClean="0"/>
              <a:pPr eaLnBrk="1" hangingPunct="1"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6C9981-9C4F-4B22-934E-A88FFE48BD4D}" type="slidenum">
              <a:rPr lang="ru-RU" smtClean="0"/>
              <a:pPr eaLnBrk="1" hangingPunct="1"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Заменить </a:t>
            </a:r>
            <a:r>
              <a:rPr lang="ru-RU" b="1" smtClean="0"/>
              <a:t>участия</a:t>
            </a:r>
            <a:r>
              <a:rPr lang="ru-RU" smtClean="0"/>
              <a:t> на </a:t>
            </a:r>
            <a:r>
              <a:rPr lang="ru-RU" b="1" smtClean="0"/>
              <a:t>членства</a:t>
            </a: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333B9D-39A9-44BF-B7A4-53F318501486}" type="slidenum">
              <a:rPr lang="ru-RU" smtClean="0"/>
              <a:pPr eaLnBrk="1" hangingPunct="1"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6C9981-9C4F-4B22-934E-A88FFE48BD4D}" type="slidenum">
              <a:rPr lang="ru-RU" smtClean="0"/>
              <a:pPr eaLnBrk="1" hangingPunct="1"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b="1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2BAD342-04D3-4E3B-B2C4-1C7DAB2A3043}" type="slidenum">
              <a:rPr lang="ru-RU" smtClean="0"/>
              <a:pPr eaLnBrk="1" hangingPunct="1"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AD15AA3-809A-47A9-91B0-DE8B730B9122}" type="slidenum">
              <a:rPr lang="ru-RU" smtClean="0"/>
              <a:pPr eaLnBrk="1" hangingPunct="1"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C705A-DD95-4B1E-B11B-F535BAE6AEC5}" type="datetimeFigureOut">
              <a:rPr lang="ru-RU"/>
              <a:pPr>
                <a:defRPr/>
              </a:pPr>
              <a:t>21.04.2015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BF261-FC8D-47D0-AEAC-A62802CE1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893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243D3-C488-4F0A-96A5-40242D8807A8}" type="datetimeFigureOut">
              <a:rPr lang="ru-RU"/>
              <a:pPr>
                <a:defRPr/>
              </a:pPr>
              <a:t>21.04.2015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EBF35-90B2-4AF8-A05E-70DC8C272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8641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CF9B9-348B-47B1-AB25-55D1C168F1E2}" type="datetimeFigureOut">
              <a:rPr lang="ru-RU"/>
              <a:pPr>
                <a:defRPr/>
              </a:pPr>
              <a:t>21.04.2015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70453-48BA-469B-B037-90300B4C0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414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C3592-F5B1-441A-AF80-3F33BCF52610}" type="datetimeFigureOut">
              <a:rPr lang="ru-RU"/>
              <a:pPr>
                <a:defRPr/>
              </a:pPr>
              <a:t>21.04.2015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0F583-60CE-4E2D-AA9C-14993D87C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148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49E8E-22A7-49A1-939A-B0B1C8EFF45A}" type="datetimeFigureOut">
              <a:rPr lang="ru-RU"/>
              <a:pPr>
                <a:defRPr/>
              </a:pPr>
              <a:t>21.04.2015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6A40F-9677-412A-A92D-1F5A32744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857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4E676-FDFB-4F0E-B8E2-AAA5700F3CC3}" type="datetimeFigureOut">
              <a:rPr lang="ru-RU"/>
              <a:pPr>
                <a:defRPr/>
              </a:pPr>
              <a:t>21.04.2015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BFE33-17F1-4E09-AEE4-24BA51BB3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59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351C3-32F2-4647-A15F-746945EC89E1}" type="datetimeFigureOut">
              <a:rPr lang="ru-RU"/>
              <a:pPr>
                <a:defRPr/>
              </a:pPr>
              <a:t>21.04.2015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176A9-E921-491D-848E-A2A988BA3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167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1361D-8D45-4AC0-806F-C651569631BC}" type="datetimeFigureOut">
              <a:rPr lang="ru-RU"/>
              <a:pPr>
                <a:defRPr/>
              </a:pPr>
              <a:t>21.04.2015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B0B44-3FD6-4A6E-A7F9-BD4829336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576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31B40-72D3-4AA2-A9F7-60CFD1B8D966}" type="datetimeFigureOut">
              <a:rPr lang="ru-RU"/>
              <a:pPr>
                <a:defRPr/>
              </a:pPr>
              <a:t>21.04.2015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63ED9-DA4D-41F0-8162-9931E38B7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556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644B2-4CFF-4295-B93D-8AE375D214DD}" type="datetimeFigureOut">
              <a:rPr lang="ru-RU"/>
              <a:pPr>
                <a:defRPr/>
              </a:pPr>
              <a:t>21.04.2015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8ABAD-193C-44FC-8991-53F6B4C4B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798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3B561-1FE2-439A-A63E-C2826C231A72}" type="datetimeFigureOut">
              <a:rPr lang="ru-RU"/>
              <a:pPr>
                <a:defRPr/>
              </a:pPr>
              <a:t>21.04.2015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DB1A8-429E-4AE3-A5F4-BAD2255B2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153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39" tIns="65020" rIns="130039" bIns="650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76475"/>
            <a:ext cx="11703050" cy="64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39" tIns="65020" rIns="130039" bIns="65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875" y="8882063"/>
            <a:ext cx="3033713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39" tIns="65020" rIns="130039" bIns="65020" numCol="1" anchor="t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fld id="{BC94D2D8-A44A-4466-90EB-88D6BB4ABD88}" type="datetimeFigureOut">
              <a:rPr lang="ru-RU"/>
              <a:pPr>
                <a:defRPr/>
              </a:pPr>
              <a:t>21.04.2015</a:t>
            </a:fld>
            <a:endParaRPr lang="ru-RU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413" y="8882063"/>
            <a:ext cx="411797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39" tIns="65020" rIns="130039" bIns="65020" numCol="1" anchor="t" anchorCtr="0" compatLnSpc="1">
            <a:prstTxWarp prst="textNoShape">
              <a:avLst/>
            </a:prstTxWarp>
          </a:bodyPr>
          <a:lstStyle>
            <a:lvl1pPr algn="ctr">
              <a:defRPr sz="2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213" y="8882063"/>
            <a:ext cx="30337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39" tIns="65020" rIns="130039" bIns="65020" numCol="1" anchor="t" anchorCtr="0" compatLnSpc="1">
            <a:prstTxWarp prst="textNoShape">
              <a:avLst/>
            </a:prstTxWarp>
          </a:bodyPr>
          <a:lstStyle>
            <a:lvl1pPr algn="r">
              <a:defRPr sz="2000"/>
            </a:lvl1pPr>
          </a:lstStyle>
          <a:p>
            <a:pPr>
              <a:defRPr/>
            </a:pPr>
            <a:fld id="{8CAF4D38-3884-4B59-A2A6-0E9CB5B37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2pPr>
      <a:lvl3pPr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3pPr>
      <a:lvl4pPr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4pPr>
      <a:lvl5pPr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5pPr>
      <a:lvl6pPr marL="457200" algn="ctr" defTabSz="1300163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6pPr>
      <a:lvl7pPr marL="914400" algn="ctr" defTabSz="1300163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7pPr>
      <a:lvl8pPr marL="1371600" algn="ctr" defTabSz="1300163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8pPr>
      <a:lvl9pPr marL="1828800" algn="ctr" defTabSz="1300163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9pPr>
    </p:titleStyle>
    <p:bodyStyle>
      <a:lvl1pPr marL="487363" indent="-487363" algn="l" defTabSz="1300163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+mn-ea"/>
          <a:cs typeface="+mn-cs"/>
        </a:defRPr>
      </a:lvl1pPr>
      <a:lvl2pPr marL="1057275" indent="-406400" algn="l" defTabSz="1300163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</a:defRPr>
      </a:lvl2pPr>
      <a:lvl3pPr marL="1625600" indent="-325438" algn="l" defTabSz="1300163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76475" indent="-325438" algn="l" defTabSz="130016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925763" indent="-325438" algn="l" defTabSz="1300163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3382963" indent="-325438" algn="l" defTabSz="1300163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3840163" indent="-325438" algn="l" defTabSz="1300163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297363" indent="-325438" algn="l" defTabSz="1300163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4754563" indent="-325438" algn="l" defTabSz="1300163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fo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54025" y="4876800"/>
            <a:ext cx="12169775" cy="1944688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4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Содружество</a:t>
            </a:r>
          </a:p>
          <a:p>
            <a:pPr marL="0" indent="0" algn="ctr" eaLnBrk="1" hangingPunct="1">
              <a:buFontTx/>
              <a:buNone/>
            </a:pPr>
            <a:r>
              <a:rPr lang="ru-RU" sz="4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«Анонимные Алкоголики»</a:t>
            </a:r>
          </a:p>
        </p:txBody>
      </p:sp>
      <p:pic>
        <p:nvPicPr>
          <p:cNvPr id="12" name="Рисунок 11" descr="аа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830" y="2564104"/>
            <a:ext cx="2143140" cy="214314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fo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359025" y="1090613"/>
            <a:ext cx="10645775" cy="44450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344" name="Содержимое 13"/>
          <p:cNvSpPr>
            <a:spLocks noGrp="1"/>
          </p:cNvSpPr>
          <p:nvPr>
            <p:ph idx="4294967295"/>
          </p:nvPr>
        </p:nvSpPr>
        <p:spPr>
          <a:xfrm>
            <a:off x="465408" y="1563688"/>
            <a:ext cx="12003088" cy="747712"/>
          </a:xfrm>
        </p:spPr>
        <p:txBody>
          <a:bodyPr>
            <a:spAutoFit/>
          </a:bodyPr>
          <a:lstStyle/>
          <a:p>
            <a:pPr marL="0" indent="-395288" algn="ctr" eaLnBrk="1" hangingPunct="1">
              <a:spcBef>
                <a:spcPct val="0"/>
              </a:spcBef>
              <a:buFontTx/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ИНФОРМАЦИОННЫЙ СТЕНД 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287588" y="592138"/>
            <a:ext cx="363752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Anonymous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Alcoholics</a:t>
            </a:r>
            <a:endParaRPr lang="ru-RU" sz="2400" dirty="0" smtClean="0"/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2322513" y="1128713"/>
            <a:ext cx="4073541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Анонимные 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Алкоголики</a:t>
            </a:r>
            <a:endParaRPr lang="ru-RU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" name="Рисунок 11" descr="аа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60" y="447644"/>
            <a:ext cx="1285884" cy="128588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Рисунок 13" descr="стенд пушкин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4682" y="2876536"/>
            <a:ext cx="8715436" cy="612622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-2100000">
            <a:off x="3768215" y="4924425"/>
            <a:ext cx="4810665" cy="1169551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  <a:scene3d>
              <a:camera prst="orthographicFront">
                <a:rot lat="0" lon="3000000" rev="0"/>
              </a:camera>
              <a:lightRig rig="threePt" dir="t"/>
            </a:scene3d>
          </a:bodyPr>
          <a:lstStyle/>
          <a:p>
            <a:pPr algn="ctr"/>
            <a:r>
              <a:rPr lang="ru-RU" sz="70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Образец</a:t>
            </a:r>
            <a:endParaRPr lang="ru-RU" sz="70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FF000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fo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359025" y="1090613"/>
            <a:ext cx="10645775" cy="44450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296" name="Содержимое 13"/>
          <p:cNvSpPr>
            <a:spLocks noGrp="1"/>
          </p:cNvSpPr>
          <p:nvPr>
            <p:ph idx="4294967295"/>
          </p:nvPr>
        </p:nvSpPr>
        <p:spPr>
          <a:xfrm>
            <a:off x="525463" y="1781175"/>
            <a:ext cx="12003087" cy="1362416"/>
          </a:xfrm>
        </p:spPr>
        <p:txBody>
          <a:bodyPr>
            <a:spAutoFit/>
          </a:bodyPr>
          <a:lstStyle/>
          <a:p>
            <a:pPr marL="0" indent="-395288" algn="ctr" eaLnBrk="1" hangingPunct="1">
              <a:spcBef>
                <a:spcPct val="0"/>
              </a:spcBef>
              <a:buFontTx/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«Анонимные Алкоголики» успешно</a:t>
            </a:r>
          </a:p>
          <a:p>
            <a:pPr marL="0" indent="-395288" algn="ctr" eaLnBrk="1" hangingPunct="1">
              <a:spcBef>
                <a:spcPct val="0"/>
              </a:spcBef>
              <a:buFontTx/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взаимодействуют с:</a:t>
            </a:r>
          </a:p>
        </p:txBody>
      </p:sp>
      <p:sp>
        <p:nvSpPr>
          <p:cNvPr id="12297" name="Прямоугольник 12"/>
          <p:cNvSpPr>
            <a:spLocks noChangeArrowheads="1"/>
          </p:cNvSpPr>
          <p:nvPr/>
        </p:nvSpPr>
        <p:spPr bwMode="auto">
          <a:xfrm>
            <a:off x="453728" y="3363913"/>
            <a:ext cx="12097344" cy="616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ru-RU" sz="3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ru-RU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муниципальными </a:t>
            </a:r>
            <a:r>
              <a:rPr lang="ru-RU" sz="2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 региональными органами </a:t>
            </a:r>
            <a:r>
              <a:rPr lang="ru-RU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власти,</a:t>
            </a:r>
            <a:endParaRPr lang="ru-RU" sz="2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медицинскими учреждениями,</a:t>
            </a:r>
            <a:endParaRPr lang="ru-RU" sz="2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социальными учреждениями,</a:t>
            </a:r>
            <a:endParaRPr lang="ru-RU" sz="2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учреждениями </a:t>
            </a:r>
            <a:r>
              <a:rPr lang="ru-RU" sz="2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системы исполнения </a:t>
            </a:r>
            <a:r>
              <a:rPr lang="ru-RU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наказаний,</a:t>
            </a:r>
            <a:endParaRPr lang="ru-RU" sz="2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религиозными учреждениями,</a:t>
            </a:r>
            <a:endParaRPr lang="ru-RU" sz="2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подразделениями ГУВД,</a:t>
            </a:r>
            <a:endParaRPr lang="ru-RU" sz="2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общественными организациями,</a:t>
            </a:r>
            <a:endParaRPr lang="ru-RU" sz="2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аптечные сети,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СМИ,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Работодателями.</a:t>
            </a:r>
            <a:endParaRPr lang="ru-RU" sz="2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ts val="3200"/>
              </a:lnSpc>
            </a:pPr>
            <a:endParaRPr lang="ru-RU" sz="3100" dirty="0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287588" y="592138"/>
            <a:ext cx="363752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Anonymous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Alcoholics</a:t>
            </a:r>
            <a:endParaRPr lang="ru-RU" sz="2400" dirty="0" smtClean="0"/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2322513" y="1128713"/>
            <a:ext cx="4073541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Анонимные 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Алкоголики</a:t>
            </a:r>
            <a:endParaRPr lang="ru-RU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" name="Рисунок 11" descr="аа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60" y="447644"/>
            <a:ext cx="1285884" cy="128588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3" descr="fo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75" y="15316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Рисунок 4" descr="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592138"/>
            <a:ext cx="107156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359025" y="1090613"/>
            <a:ext cx="10645775" cy="44450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2287588" y="592138"/>
            <a:ext cx="3503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Narcotics Anonymous</a:t>
            </a:r>
            <a:endParaRPr lang="ru-RU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5578475" y="828675"/>
            <a:ext cx="3159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1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®</a:t>
            </a:r>
            <a:endParaRPr lang="ru-RU" sz="110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2325936" y="1132384"/>
            <a:ext cx="3981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Анонимные Наркоманы</a:t>
            </a:r>
          </a:p>
        </p:txBody>
      </p:sp>
      <p:sp>
        <p:nvSpPr>
          <p:cNvPr id="20488" name="Заголовок 22"/>
          <p:cNvSpPr>
            <a:spLocks noGrp="1"/>
          </p:cNvSpPr>
          <p:nvPr>
            <p:ph type="ctrTitle"/>
          </p:nvPr>
        </p:nvSpPr>
        <p:spPr>
          <a:xfrm>
            <a:off x="974725" y="2284512"/>
            <a:ext cx="11055350" cy="1584325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ПРИНЦИПЫ ВЗАИМОДЕЙСТВИЯ</a:t>
            </a:r>
            <a:r>
              <a:rPr lang="ru-RU" sz="6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6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endParaRPr lang="ru-RU" dirty="0" smtClean="0"/>
          </a:p>
        </p:txBody>
      </p:sp>
      <p:sp>
        <p:nvSpPr>
          <p:cNvPr id="17416" name="Содержимое 13"/>
          <p:cNvSpPr>
            <a:spLocks noGrp="1"/>
          </p:cNvSpPr>
          <p:nvPr>
            <p:ph type="subTitle" idx="1"/>
          </p:nvPr>
        </p:nvSpPr>
        <p:spPr>
          <a:xfrm>
            <a:off x="813768" y="3363913"/>
            <a:ext cx="11665296" cy="4514048"/>
          </a:xfr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ü"/>
              <a:defRPr/>
            </a:pPr>
            <a:r>
              <a:rPr lang="ru-RU" sz="3600" b="1" dirty="0">
                <a:solidFill>
                  <a:schemeClr val="bg1"/>
                </a:solidFill>
              </a:rPr>
              <a:t>  Сотрудничество, но не присоединение</a:t>
            </a:r>
            <a:endParaRPr lang="ru-RU" sz="3600" dirty="0">
              <a:solidFill>
                <a:schemeClr val="bg1"/>
              </a:solidFill>
            </a:endParaRPr>
          </a:p>
          <a:p>
            <a:pPr algn="l">
              <a:buFont typeface="Wingdings" pitchFamily="2" charset="2"/>
              <a:buChar char="ü"/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  Отсутствие </a:t>
            </a:r>
            <a:r>
              <a:rPr lang="ru-RU" sz="3600" b="1" dirty="0">
                <a:solidFill>
                  <a:schemeClr val="bg1"/>
                </a:solidFill>
              </a:rPr>
              <a:t>политический, гражданских, социальных и религиозных позиций</a:t>
            </a:r>
            <a:endParaRPr lang="ru-RU" sz="3600" dirty="0">
              <a:solidFill>
                <a:schemeClr val="bg1"/>
              </a:solidFill>
            </a:endParaRPr>
          </a:p>
          <a:p>
            <a:pPr algn="l">
              <a:buFont typeface="Wingdings" pitchFamily="2" charset="2"/>
              <a:buChar char="ü"/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  Следование главной цели Сообщества АН</a:t>
            </a:r>
            <a:endParaRPr lang="ru-RU" sz="3600" dirty="0" smtClean="0">
              <a:solidFill>
                <a:schemeClr val="bg1"/>
              </a:solidFill>
            </a:endParaRPr>
          </a:p>
          <a:p>
            <a:pPr algn="l">
              <a:buFont typeface="Wingdings" pitchFamily="2" charset="2"/>
              <a:buChar char="ü"/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  </a:t>
            </a:r>
            <a:r>
              <a:rPr lang="ru-RU" sz="3600" b="1" dirty="0" err="1" smtClean="0">
                <a:solidFill>
                  <a:schemeClr val="bg1"/>
                </a:solidFill>
              </a:rPr>
              <a:t>Самообеспечение</a:t>
            </a:r>
            <a:endParaRPr lang="ru-RU" sz="3600" dirty="0" smtClean="0">
              <a:solidFill>
                <a:schemeClr val="bg1"/>
              </a:solidFill>
            </a:endParaRPr>
          </a:p>
          <a:p>
            <a:pPr algn="l">
              <a:buFont typeface="Wingdings" pitchFamily="2" charset="2"/>
              <a:buChar char="ü"/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  Привлекательность идей, а не пропаганда</a:t>
            </a:r>
            <a:endParaRPr lang="ru-RU" sz="3600" dirty="0" smtClean="0">
              <a:solidFill>
                <a:schemeClr val="bg1"/>
              </a:solidFill>
            </a:endParaRPr>
          </a:p>
          <a:p>
            <a:pPr indent="-395288" algn="l" eaLnBrk="1" hangingPunct="1">
              <a:spcBef>
                <a:spcPct val="0"/>
              </a:spcBef>
              <a:defRPr/>
            </a:pPr>
            <a:endParaRPr lang="ru-RU" sz="40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3" descr="fo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9"/>
          <p:cNvSpPr txBox="1">
            <a:spLocks/>
          </p:cNvSpPr>
          <p:nvPr/>
        </p:nvSpPr>
        <p:spPr bwMode="auto">
          <a:xfrm>
            <a:off x="598488" y="1563688"/>
            <a:ext cx="1209675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39" tIns="65020" rIns="130039" bIns="650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3001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ВЗАИМОДЕЙСТВИЕ С </a:t>
            </a:r>
            <a:r>
              <a:rPr lang="ru-RU" sz="3600" b="1" kern="0" dirty="0" smtClean="0"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ПОДРАЗДЕЛЕНИЯМИ МВД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13" name="Рисунок 12" descr="мвд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674" y="3376602"/>
            <a:ext cx="4429156" cy="5786478"/>
          </a:xfrm>
          <a:prstGeom prst="rect">
            <a:avLst/>
          </a:prstGeom>
        </p:spPr>
      </p:pic>
      <p:sp>
        <p:nvSpPr>
          <p:cNvPr id="17" name="Содержимое 11"/>
          <p:cNvSpPr txBox="1">
            <a:spLocks/>
          </p:cNvSpPr>
          <p:nvPr/>
        </p:nvSpPr>
        <p:spPr bwMode="auto">
          <a:xfrm>
            <a:off x="6430962" y="3376602"/>
            <a:ext cx="6048101" cy="528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39" tIns="65020" rIns="130039" bIns="65020" numCol="1" anchor="t" anchorCtr="0" compatLnSpc="1">
            <a:prstTxWarp prst="textNoShape">
              <a:avLst/>
            </a:prstTxWarp>
          </a:bodyPr>
          <a:lstStyle/>
          <a:p>
            <a:pPr marL="487363" marR="0" lvl="0" indent="-487363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Проведение собраний АА в пунктах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охраны правопорядка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г. Москвы, размещение информационных материалов, визиток, буклетов в </a:t>
            </a:r>
            <a:r>
              <a:rPr kumimoji="0" lang="ru-RU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ОПОПах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87363" marR="0" lvl="0" indent="-487363" algn="l" defTabSz="13001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" name="Рисунок 22" descr="аа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360" y="447644"/>
            <a:ext cx="1285884" cy="128588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2287588" y="592138"/>
            <a:ext cx="363752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Anonymous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Alcoholics</a:t>
            </a:r>
            <a:endParaRPr lang="ru-RU" sz="2400" dirty="0" smtClean="0"/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2359025" y="1090586"/>
            <a:ext cx="10645775" cy="44450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9" name="TextBox 11"/>
          <p:cNvSpPr txBox="1">
            <a:spLocks noChangeArrowheads="1"/>
          </p:cNvSpPr>
          <p:nvPr/>
        </p:nvSpPr>
        <p:spPr bwMode="auto">
          <a:xfrm>
            <a:off x="2322513" y="1128713"/>
            <a:ext cx="4073541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Анонимные 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Алкоголики</a:t>
            </a:r>
            <a:endParaRPr lang="ru-RU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 descr="fo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2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359025" y="1090613"/>
            <a:ext cx="10645775" cy="44450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2536" name="Содержимое 13"/>
          <p:cNvSpPr>
            <a:spLocks noGrp="1"/>
          </p:cNvSpPr>
          <p:nvPr>
            <p:ph idx="4294967295"/>
          </p:nvPr>
        </p:nvSpPr>
        <p:spPr>
          <a:xfrm>
            <a:off x="454025" y="1852464"/>
            <a:ext cx="12550775" cy="777641"/>
          </a:xfrm>
        </p:spPr>
        <p:txBody>
          <a:bodyPr>
            <a:spAutoFit/>
          </a:bodyPr>
          <a:lstStyle/>
          <a:p>
            <a:pPr marL="0" indent="-395288" algn="ctr" eaLnBrk="1" hangingPunct="1">
              <a:spcBef>
                <a:spcPct val="0"/>
              </a:spcBef>
              <a:buFontTx/>
              <a:buNone/>
            </a:pPr>
            <a:r>
              <a:rPr lang="ru-RU" sz="4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ВЗАИМОДЕЙСТВИЕ С РПЦ С 1989 года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287588" y="592138"/>
            <a:ext cx="363752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Anonymous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Alcoholics</a:t>
            </a:r>
            <a:endParaRPr lang="ru-RU" sz="2400" dirty="0" smtClean="0"/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2322513" y="1128713"/>
            <a:ext cx="4073541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Анонимные 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Алкоголики</a:t>
            </a:r>
            <a:endParaRPr lang="ru-RU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4" name="Рисунок 13" descr="аа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60" y="447644"/>
            <a:ext cx="1285884" cy="128588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 descr="E:\АА\DSC042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8864" y="2947974"/>
            <a:ext cx="10715700" cy="6020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 descr="fon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359025" y="1090613"/>
            <a:ext cx="10645775" cy="44450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224" name="Содержимое 13"/>
          <p:cNvSpPr>
            <a:spLocks noGrp="1"/>
          </p:cNvSpPr>
          <p:nvPr>
            <p:ph idx="4294967295"/>
          </p:nvPr>
        </p:nvSpPr>
        <p:spPr>
          <a:xfrm>
            <a:off x="0" y="1912938"/>
            <a:ext cx="13004800" cy="962307"/>
          </a:xfrm>
        </p:spPr>
        <p:txBody>
          <a:bodyPr wrap="square">
            <a:spAutoFit/>
          </a:bodyPr>
          <a:lstStyle/>
          <a:p>
            <a:pPr marL="0" indent="-395288" algn="ctr" eaLnBrk="1" hangingPunct="1">
              <a:spcBef>
                <a:spcPct val="0"/>
              </a:spcBef>
              <a:buFontTx/>
              <a:buNone/>
            </a:pPr>
            <a:r>
              <a:rPr lang="ru-RU" sz="5400" b="1" dirty="0" smtClean="0">
                <a:solidFill>
                  <a:schemeClr val="bg1"/>
                </a:solidFill>
                <a:cs typeface="Arial" charset="0"/>
              </a:rPr>
              <a:t>Размещение наружной информации</a:t>
            </a:r>
            <a:endParaRPr lang="ru-RU" sz="6600" b="1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225" name="AutoShape 12" descr="IMG_2388.JPG"/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6" name="AutoShape 14" descr="IMG_2388.JPG"/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7" name="AutoShape 16" descr="IMG_2388.JPG"/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8" name="AutoShape 18" descr="IMG_2388.JPG"/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001713" y="3233726"/>
            <a:ext cx="112157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Баннер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АА</a:t>
            </a: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2287588" y="592138"/>
            <a:ext cx="363752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Anonymous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Alcoholics</a:t>
            </a:r>
            <a:endParaRPr lang="ru-RU" sz="2400" dirty="0" smtClean="0"/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2322513" y="1128713"/>
            <a:ext cx="4073541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Анонимные 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Алкоголики</a:t>
            </a:r>
            <a:endParaRPr lang="ru-RU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" name="Рисунок 19" descr="аа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60" y="447644"/>
            <a:ext cx="1285884" cy="128588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Рисунок 20" descr="Street post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4814" y="4591048"/>
            <a:ext cx="6751320" cy="456438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 rot="-2100000">
            <a:off x="3831046" y="6007810"/>
            <a:ext cx="4810665" cy="1169551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  <a:scene3d>
              <a:camera prst="orthographicFront">
                <a:rot lat="0" lon="3000000" rev="0"/>
              </a:camera>
              <a:lightRig rig="threePt" dir="t"/>
            </a:scene3d>
          </a:bodyPr>
          <a:lstStyle/>
          <a:p>
            <a:pPr algn="ctr"/>
            <a:r>
              <a:rPr lang="ru-RU" sz="70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Образец</a:t>
            </a:r>
            <a:endParaRPr lang="ru-RU" sz="70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FF000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fon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744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359025" y="1090613"/>
            <a:ext cx="10645775" cy="44450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01713" y="1969477"/>
            <a:ext cx="1097139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Размещение информационных объявлений о ближайших собраниях АА у подъездов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287588" y="592138"/>
            <a:ext cx="363752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Anonymous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Alcoholics</a:t>
            </a:r>
            <a:endParaRPr lang="ru-RU" sz="2400" dirty="0" smtClean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322513" y="1128713"/>
            <a:ext cx="4073541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Анонимные 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Алкоголики</a:t>
            </a:r>
            <a:endParaRPr lang="ru-RU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3" name="Рисунок 12" descr="аа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60" y="447644"/>
            <a:ext cx="1285884" cy="128588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e:\Documents\Зависимость\АА\кругл стол\стикер фото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9062" y="4233858"/>
            <a:ext cx="7072362" cy="402862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 rot="-2100000">
            <a:off x="3973922" y="5650620"/>
            <a:ext cx="4810665" cy="1169551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  <a:scene3d>
              <a:camera prst="orthographicFront">
                <a:rot lat="0" lon="3000000" rev="0"/>
              </a:camera>
              <a:lightRig rig="threePt" dir="t"/>
            </a:scene3d>
          </a:bodyPr>
          <a:lstStyle/>
          <a:p>
            <a:pPr algn="ctr"/>
            <a:r>
              <a:rPr lang="ru-RU" sz="70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Образец</a:t>
            </a:r>
            <a:endParaRPr lang="ru-RU" sz="70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FF000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 descr="fo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744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359025" y="1090613"/>
            <a:ext cx="10645775" cy="44450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368" name="TextBox 9"/>
          <p:cNvSpPr txBox="1">
            <a:spLocks noChangeArrowheads="1"/>
          </p:cNvSpPr>
          <p:nvPr/>
        </p:nvSpPr>
        <p:spPr bwMode="auto">
          <a:xfrm>
            <a:off x="8001000" y="1162050"/>
            <a:ext cx="457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endParaRPr lang="ru-RU" sz="1400">
              <a:solidFill>
                <a:srgbClr val="8EB4E3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69" name="Заголовок 9"/>
          <p:cNvSpPr>
            <a:spLocks noGrp="1"/>
          </p:cNvSpPr>
          <p:nvPr>
            <p:ph type="ctrTitle"/>
          </p:nvPr>
        </p:nvSpPr>
        <p:spPr>
          <a:xfrm>
            <a:off x="1001713" y="1598613"/>
            <a:ext cx="11055350" cy="622399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ИНФОРМАЦИОННЫЙ РОЛИК</a:t>
            </a:r>
            <a:endParaRPr lang="ru-RU" sz="3600" b="1" dirty="0" smtClean="0"/>
          </a:p>
        </p:txBody>
      </p:sp>
      <p:sp>
        <p:nvSpPr>
          <p:cNvPr id="15370" name="Содержимое 13"/>
          <p:cNvSpPr>
            <a:spLocks noGrp="1"/>
          </p:cNvSpPr>
          <p:nvPr>
            <p:ph type="subTitle" idx="1"/>
          </p:nvPr>
        </p:nvSpPr>
        <p:spPr>
          <a:xfrm>
            <a:off x="908050" y="8561608"/>
            <a:ext cx="11664950" cy="993084"/>
          </a:xfrm>
        </p:spPr>
        <p:txBody>
          <a:bodyPr>
            <a:spAutoFit/>
          </a:bodyPr>
          <a:lstStyle/>
          <a:p>
            <a:pPr indent="-395288" eaLnBrk="1" hangingPunct="1">
              <a:spcBef>
                <a:spcPct val="0"/>
              </a:spcBef>
            </a:pPr>
            <a:r>
              <a:rPr lang="ru-RU" sz="2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Видеоролик выходил в блоках социальной рекламы на разных телеканалах</a:t>
            </a:r>
            <a:endParaRPr lang="ru-RU" sz="28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2287588" y="592138"/>
            <a:ext cx="363752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Anonymous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Alcoholics</a:t>
            </a:r>
            <a:endParaRPr lang="ru-RU" sz="2400" dirty="0" smtClean="0"/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2322513" y="1128713"/>
            <a:ext cx="4073541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Анонимные 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Алкоголики</a:t>
            </a:r>
            <a:endParaRPr lang="ru-RU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Рисунок 14" descr="аа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60" y="447644"/>
            <a:ext cx="1285884" cy="128588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Рисунок 15" descr="роли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690" y="2662222"/>
            <a:ext cx="6486544" cy="530717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-2100000">
            <a:off x="3768215" y="4924425"/>
            <a:ext cx="4810665" cy="1169551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  <a:scene3d>
              <a:camera prst="orthographicFront">
                <a:rot lat="0" lon="3000000" rev="0"/>
              </a:camera>
              <a:lightRig rig="threePt" dir="t"/>
            </a:scene3d>
          </a:bodyPr>
          <a:lstStyle/>
          <a:p>
            <a:pPr algn="ctr"/>
            <a:r>
              <a:rPr lang="ru-RU" sz="70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Образец</a:t>
            </a:r>
            <a:endParaRPr lang="ru-RU" sz="70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FF000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 descr="fo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359025" y="1090613"/>
            <a:ext cx="10645775" cy="44450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416" name="Содержимое 13"/>
          <p:cNvSpPr>
            <a:spLocks noGrp="1"/>
          </p:cNvSpPr>
          <p:nvPr>
            <p:ph idx="4294967295"/>
          </p:nvPr>
        </p:nvSpPr>
        <p:spPr>
          <a:xfrm>
            <a:off x="525463" y="2212975"/>
            <a:ext cx="12003087" cy="869974"/>
          </a:xfrm>
        </p:spPr>
        <p:txBody>
          <a:bodyPr>
            <a:spAutoFit/>
          </a:bodyPr>
          <a:lstStyle/>
          <a:p>
            <a:pPr marL="0" indent="-395288" algn="ctr" eaLnBrk="1" hangingPunct="1">
              <a:spcBef>
                <a:spcPct val="0"/>
              </a:spcBef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Газета «Воронежский курьер»</a:t>
            </a: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http://v-kurier.ru/obwestvo/odna-beda-ubezhdennyh-trezvennikov-v-nashem-obwestve-malo/</a:t>
            </a:r>
          </a:p>
        </p:txBody>
      </p:sp>
      <p:sp>
        <p:nvSpPr>
          <p:cNvPr id="10" name="Заголовок 9"/>
          <p:cNvSpPr txBox="1">
            <a:spLocks/>
          </p:cNvSpPr>
          <p:nvPr/>
        </p:nvSpPr>
        <p:spPr bwMode="auto">
          <a:xfrm>
            <a:off x="1073112" y="1662090"/>
            <a:ext cx="110553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39" tIns="65020" rIns="130039" bIns="65020" anchor="ctr"/>
          <a:lstStyle/>
          <a:p>
            <a:pPr algn="ctr" eaLnBrk="0" hangingPunct="0">
              <a:defRPr/>
            </a:pPr>
            <a:r>
              <a:rPr lang="ru-RU" sz="3600" b="1" kern="0" dirty="0" smtClean="0"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ВЗАИМОДЕЙСТВИЕ СО СМИ</a:t>
            </a:r>
            <a:br>
              <a:rPr lang="ru-RU" sz="3600" b="1" kern="0" dirty="0" smtClean="0"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</a:br>
            <a:endParaRPr lang="ru-RU" sz="36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287588" y="592138"/>
            <a:ext cx="363752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Anonymous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Alcoholics</a:t>
            </a:r>
            <a:endParaRPr lang="ru-RU" sz="2400" dirty="0" smtClean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322513" y="1128713"/>
            <a:ext cx="4073541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Анонимные 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Алкоголики</a:t>
            </a:r>
            <a:endParaRPr lang="ru-RU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3" name="Рисунок 12" descr="аа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60" y="447644"/>
            <a:ext cx="1285884" cy="128588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4616" y="3519477"/>
            <a:ext cx="9815470" cy="551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 rot="-2100000">
            <a:off x="4331113" y="5507745"/>
            <a:ext cx="4810665" cy="1169551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  <a:scene3d>
              <a:camera prst="orthographicFront">
                <a:rot lat="0" lon="3000000" rev="0"/>
              </a:camera>
              <a:lightRig rig="threePt" dir="t"/>
            </a:scene3d>
          </a:bodyPr>
          <a:lstStyle/>
          <a:p>
            <a:pPr algn="ctr"/>
            <a:r>
              <a:rPr lang="ru-RU" sz="70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Образец</a:t>
            </a:r>
            <a:endParaRPr lang="ru-RU" sz="70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FF000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 descr="fo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359025" y="1090613"/>
            <a:ext cx="10645775" cy="44450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" name="Заголовок 9"/>
          <p:cNvSpPr txBox="1">
            <a:spLocks/>
          </p:cNvSpPr>
          <p:nvPr/>
        </p:nvSpPr>
        <p:spPr bwMode="auto">
          <a:xfrm>
            <a:off x="1001674" y="1733528"/>
            <a:ext cx="110553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39" tIns="65020" rIns="130039" bIns="65020" anchor="ctr"/>
          <a:lstStyle/>
          <a:p>
            <a:pPr algn="ctr" eaLnBrk="0" hangingPunct="0">
              <a:defRPr/>
            </a:pPr>
            <a:r>
              <a:rPr lang="ru-RU" sz="3600" b="1" kern="0" dirty="0" smtClean="0"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РАЗМЕЩЕНИЕ ИНФОРМАЦИИ В ОБЩЕСТВЕННОМ ТРАНСПОРТЕ</a:t>
            </a:r>
            <a:endParaRPr lang="ru-RU" sz="36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287588" y="592138"/>
            <a:ext cx="363752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Anonymous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Alcoholics</a:t>
            </a:r>
            <a:endParaRPr lang="ru-RU" sz="2400" dirty="0" smtClean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322513" y="1128713"/>
            <a:ext cx="4073541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Анонимные 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Алкоголики</a:t>
            </a:r>
            <a:endParaRPr lang="ru-RU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3" name="Рисунок 12" descr="аа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60" y="447644"/>
            <a:ext cx="1285884" cy="128588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E:\АА\получилось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3310" y="3090850"/>
            <a:ext cx="7735887" cy="554196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 rot="-2100000">
            <a:off x="4331113" y="5507745"/>
            <a:ext cx="4810665" cy="1169551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  <a:scene3d>
              <a:camera prst="orthographicFront">
                <a:rot lat="0" lon="3000000" rev="0"/>
              </a:camera>
              <a:lightRig rig="threePt" dir="t"/>
            </a:scene3d>
          </a:bodyPr>
          <a:lstStyle/>
          <a:p>
            <a:pPr algn="ctr"/>
            <a:r>
              <a:rPr lang="ru-RU" sz="70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Образец</a:t>
            </a:r>
            <a:endParaRPr lang="ru-RU" sz="70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FF000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 descr="fo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359025" y="1090613"/>
            <a:ext cx="10645775" cy="44450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248" name="Содержимое 13"/>
          <p:cNvSpPr>
            <a:spLocks noGrp="1"/>
          </p:cNvSpPr>
          <p:nvPr>
            <p:ph idx="4294967295"/>
          </p:nvPr>
        </p:nvSpPr>
        <p:spPr>
          <a:xfrm>
            <a:off x="642938" y="2876550"/>
            <a:ext cx="12003087" cy="1239306"/>
          </a:xfrm>
        </p:spPr>
        <p:txBody>
          <a:bodyPr>
            <a:spAutoFit/>
          </a:bodyPr>
          <a:lstStyle/>
          <a:p>
            <a:pPr marL="177800" indent="-395288" algn="ctr" eaLnBrk="1" hangingPunct="1">
              <a:spcBef>
                <a:spcPct val="0"/>
              </a:spcBef>
              <a:buFontTx/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Содружество «Анонимные Алкоголики» — </a:t>
            </a:r>
          </a:p>
          <a:p>
            <a:pPr marL="177800" indent="-395288" algn="ctr" eaLnBrk="1" hangingPunct="1">
              <a:spcBef>
                <a:spcPct val="0"/>
              </a:spcBef>
              <a:buFontTx/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это ценный ресурс современного общества </a:t>
            </a:r>
          </a:p>
        </p:txBody>
      </p:sp>
      <p:sp>
        <p:nvSpPr>
          <p:cNvPr id="10249" name="Прямоугольник 12"/>
          <p:cNvSpPr>
            <a:spLocks noChangeArrowheads="1"/>
          </p:cNvSpPr>
          <p:nvPr/>
        </p:nvSpPr>
        <p:spPr bwMode="auto">
          <a:xfrm>
            <a:off x="3786188" y="4803775"/>
            <a:ext cx="6822691" cy="50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lnSpc>
                <a:spcPts val="3200"/>
              </a:lnSpc>
            </a:pPr>
            <a:r>
              <a:rPr lang="ru-RU" sz="33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Демографическое улучшение</a:t>
            </a:r>
          </a:p>
        </p:txBody>
      </p:sp>
      <p:sp>
        <p:nvSpPr>
          <p:cNvPr id="14" name="Стрелка вправо 13"/>
          <p:cNvSpPr>
            <a:spLocks noChangeArrowheads="1"/>
          </p:cNvSpPr>
          <p:nvPr/>
        </p:nvSpPr>
        <p:spPr bwMode="auto">
          <a:xfrm>
            <a:off x="3217863" y="4876800"/>
            <a:ext cx="425450" cy="357188"/>
          </a:xfrm>
          <a:prstGeom prst="rightArrow">
            <a:avLst>
              <a:gd name="adj1" fmla="val 50000"/>
              <a:gd name="adj2" fmla="val 49630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>
              <a:defRPr/>
            </a:pPr>
            <a:endParaRPr lang="ru-RU" sz="26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251" name="Прямоугольник 14"/>
          <p:cNvSpPr>
            <a:spLocks noChangeArrowheads="1"/>
          </p:cNvSpPr>
          <p:nvPr/>
        </p:nvSpPr>
        <p:spPr bwMode="auto">
          <a:xfrm>
            <a:off x="3786188" y="6149975"/>
            <a:ext cx="4520779" cy="60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/>
          <a:p>
            <a:r>
              <a:rPr lang="ru-RU" sz="33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Декриминализация</a:t>
            </a:r>
            <a:endParaRPr lang="ru-RU" sz="3300" b="1" dirty="0"/>
          </a:p>
        </p:txBody>
      </p:sp>
      <p:sp>
        <p:nvSpPr>
          <p:cNvPr id="16" name="Стрелка вправо 15"/>
          <p:cNvSpPr>
            <a:spLocks noChangeArrowheads="1"/>
          </p:cNvSpPr>
          <p:nvPr/>
        </p:nvSpPr>
        <p:spPr bwMode="auto">
          <a:xfrm>
            <a:off x="3217863" y="6316663"/>
            <a:ext cx="425450" cy="360362"/>
          </a:xfrm>
          <a:prstGeom prst="rightArrow">
            <a:avLst>
              <a:gd name="adj1" fmla="val 50000"/>
              <a:gd name="adj2" fmla="val 49192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>
              <a:defRPr/>
            </a:pPr>
            <a:endParaRPr lang="ru-RU" sz="26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253" name="Прямоугольник 16"/>
          <p:cNvSpPr>
            <a:spLocks noChangeArrowheads="1"/>
          </p:cNvSpPr>
          <p:nvPr/>
        </p:nvSpPr>
        <p:spPr bwMode="auto">
          <a:xfrm>
            <a:off x="3808413" y="5491163"/>
            <a:ext cx="5565937" cy="50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lnSpc>
                <a:spcPts val="3200"/>
              </a:lnSpc>
            </a:pPr>
            <a:r>
              <a:rPr lang="ru-RU" sz="33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Экономический прирост</a:t>
            </a:r>
            <a:endParaRPr lang="ru-RU" sz="3300" b="1" dirty="0"/>
          </a:p>
        </p:txBody>
      </p:sp>
      <p:sp>
        <p:nvSpPr>
          <p:cNvPr id="18" name="Стрелка вправо 17"/>
          <p:cNvSpPr>
            <a:spLocks noChangeArrowheads="1"/>
          </p:cNvSpPr>
          <p:nvPr/>
        </p:nvSpPr>
        <p:spPr bwMode="auto">
          <a:xfrm>
            <a:off x="3236913" y="5567363"/>
            <a:ext cx="430212" cy="357187"/>
          </a:xfrm>
          <a:prstGeom prst="rightArrow">
            <a:avLst>
              <a:gd name="adj1" fmla="val 50000"/>
              <a:gd name="adj2" fmla="val 50185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>
              <a:defRPr/>
            </a:pPr>
            <a:endParaRPr lang="ru-RU" sz="26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255" name="Прямоугольник 18"/>
          <p:cNvSpPr>
            <a:spLocks noChangeArrowheads="1"/>
          </p:cNvSpPr>
          <p:nvPr/>
        </p:nvSpPr>
        <p:spPr bwMode="auto">
          <a:xfrm>
            <a:off x="3786188" y="6892925"/>
            <a:ext cx="7386949" cy="60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/>
          <a:p>
            <a:r>
              <a:rPr lang="ru-RU" sz="33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Формирование зрелой личности</a:t>
            </a:r>
            <a:endParaRPr lang="ru-RU" sz="3300" b="1" dirty="0"/>
          </a:p>
        </p:txBody>
      </p:sp>
      <p:sp>
        <p:nvSpPr>
          <p:cNvPr id="20" name="Стрелка вправо 19"/>
          <p:cNvSpPr>
            <a:spLocks noChangeArrowheads="1"/>
          </p:cNvSpPr>
          <p:nvPr/>
        </p:nvSpPr>
        <p:spPr bwMode="auto">
          <a:xfrm>
            <a:off x="3217863" y="7008813"/>
            <a:ext cx="425450" cy="358775"/>
          </a:xfrm>
          <a:prstGeom prst="rightArrow">
            <a:avLst>
              <a:gd name="adj1" fmla="val 50000"/>
              <a:gd name="adj2" fmla="val 49410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>
              <a:defRPr/>
            </a:pPr>
            <a:endParaRPr lang="ru-RU" sz="26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2287588" y="592138"/>
            <a:ext cx="363752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Anonymous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Alcoholics</a:t>
            </a:r>
            <a:endParaRPr lang="ru-RU" sz="2400" dirty="0" smtClean="0"/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2322513" y="1128713"/>
            <a:ext cx="4073541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Анонимные 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Алкоголики</a:t>
            </a:r>
            <a:endParaRPr lang="ru-RU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1" name="Рисунок 20" descr="аа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60" y="447644"/>
            <a:ext cx="1285884" cy="128588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5" descr="fo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359025" y="1090613"/>
            <a:ext cx="10645775" cy="44450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01" name="TextBox 8"/>
          <p:cNvSpPr txBox="1">
            <a:spLocks noChangeArrowheads="1"/>
          </p:cNvSpPr>
          <p:nvPr/>
        </p:nvSpPr>
        <p:spPr bwMode="auto">
          <a:xfrm>
            <a:off x="2287588" y="592138"/>
            <a:ext cx="363752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Anonymous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Alcoholics</a:t>
            </a:r>
            <a:endParaRPr lang="ru-RU" sz="2400" dirty="0" smtClean="0"/>
          </a:p>
        </p:txBody>
      </p:sp>
      <p:sp>
        <p:nvSpPr>
          <p:cNvPr id="4103" name="TextBox 11"/>
          <p:cNvSpPr txBox="1">
            <a:spLocks noChangeArrowheads="1"/>
          </p:cNvSpPr>
          <p:nvPr/>
        </p:nvSpPr>
        <p:spPr bwMode="auto">
          <a:xfrm>
            <a:off x="2322513" y="1128713"/>
            <a:ext cx="4073541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Анонимные 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Алкоголики</a:t>
            </a:r>
            <a:endParaRPr lang="ru-RU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4" name="Содержимое 13"/>
          <p:cNvSpPr>
            <a:spLocks noGrp="1"/>
          </p:cNvSpPr>
          <p:nvPr>
            <p:ph idx="4294967295"/>
          </p:nvPr>
        </p:nvSpPr>
        <p:spPr>
          <a:xfrm>
            <a:off x="547688" y="1781175"/>
            <a:ext cx="12457112" cy="1792288"/>
          </a:xfrm>
        </p:spPr>
        <p:txBody>
          <a:bodyPr>
            <a:spAutoFit/>
          </a:bodyPr>
          <a:lstStyle/>
          <a:p>
            <a:pPr marL="0" indent="-395288" algn="ctr" eaLnBrk="1" hangingPunct="1">
              <a:spcBef>
                <a:spcPct val="0"/>
              </a:spcBef>
              <a:buFontTx/>
              <a:buNone/>
            </a:pPr>
            <a:r>
              <a:rPr lang="ru-RU" sz="35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Международное содружество</a:t>
            </a:r>
          </a:p>
          <a:p>
            <a:pPr marL="0" indent="-395288" algn="ctr" eaLnBrk="1" hangingPunct="1">
              <a:spcBef>
                <a:spcPct val="0"/>
              </a:spcBef>
              <a:buFontTx/>
              <a:buNone/>
            </a:pPr>
            <a:r>
              <a:rPr lang="ru-RU" sz="35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«Анонимные алкоголики»</a:t>
            </a:r>
          </a:p>
          <a:p>
            <a:pPr marL="0" indent="-395288" algn="ctr" eaLnBrk="1" hangingPunct="1">
              <a:spcBef>
                <a:spcPct val="0"/>
              </a:spcBef>
              <a:buFontTx/>
              <a:buNone/>
            </a:pPr>
            <a:r>
              <a:rPr lang="ru-RU" sz="35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год образования 1935 года</a:t>
            </a:r>
          </a:p>
        </p:txBody>
      </p:sp>
      <p:pic>
        <p:nvPicPr>
          <p:cNvPr id="4105" name="Рисунок 15" descr="map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3090863"/>
            <a:ext cx="7429500" cy="541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xtBox 16"/>
          <p:cNvSpPr txBox="1">
            <a:spLocks noChangeArrowheads="1"/>
          </p:cNvSpPr>
          <p:nvPr/>
        </p:nvSpPr>
        <p:spPr bwMode="auto">
          <a:xfrm>
            <a:off x="598488" y="7950200"/>
            <a:ext cx="118808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5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153</a:t>
            </a:r>
            <a:r>
              <a:rPr lang="ru-RU" sz="6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страны</a:t>
            </a:r>
            <a:r>
              <a:rPr lang="ru-RU" sz="2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ru-RU" sz="5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110</a:t>
            </a:r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5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000</a:t>
            </a:r>
            <a:r>
              <a:rPr lang="ru-RU" sz="6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групп</a:t>
            </a:r>
            <a:endParaRPr lang="ru-RU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 descr="аа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360" y="447644"/>
            <a:ext cx="1285884" cy="128588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3" descr="fo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359025" y="1090613"/>
            <a:ext cx="10645775" cy="44450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3560" name="Rectangle 13"/>
          <p:cNvSpPr>
            <a:spLocks noGrp="1" noChangeArrowheads="1"/>
          </p:cNvSpPr>
          <p:nvPr>
            <p:ph type="title"/>
          </p:nvPr>
        </p:nvSpPr>
        <p:spPr>
          <a:xfrm>
            <a:off x="650875" y="1852464"/>
            <a:ext cx="11703050" cy="2160240"/>
          </a:xfrm>
        </p:spPr>
        <p:txBody>
          <a:bodyPr/>
          <a:lstStyle/>
          <a:p>
            <a:pPr eaLnBrk="1" hangingPunct="1"/>
            <a:r>
              <a:rPr lang="ru-RU" sz="4200" b="1" dirty="0" smtClean="0">
                <a:solidFill>
                  <a:schemeClr val="bg1"/>
                </a:solidFill>
                <a:latin typeface="Tahoma" pitchFamily="34" charset="0"/>
              </a:rPr>
              <a:t>БЛАГОДАРИМ ЗА ВНИМАНИЕ!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287588" y="592138"/>
            <a:ext cx="363752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Anonymous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Alcoholics</a:t>
            </a:r>
            <a:endParaRPr lang="ru-RU" sz="2400" dirty="0" smtClean="0"/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2322513" y="1128713"/>
            <a:ext cx="4073541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Анонимные 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Алкоголики</a:t>
            </a:r>
            <a:endParaRPr lang="ru-RU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" name="Рисунок 11" descr="аа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60" y="447644"/>
            <a:ext cx="1285884" cy="128588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12" descr="аа люди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8996" y="4442460"/>
            <a:ext cx="8358246" cy="2220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fo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359025" y="1090613"/>
            <a:ext cx="10645775" cy="44450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128" name="Содержимое 13"/>
          <p:cNvSpPr>
            <a:spLocks noGrp="1"/>
          </p:cNvSpPr>
          <p:nvPr>
            <p:ph idx="4294967295"/>
          </p:nvPr>
        </p:nvSpPr>
        <p:spPr>
          <a:xfrm>
            <a:off x="669925" y="1852613"/>
            <a:ext cx="11703050" cy="1116012"/>
          </a:xfrm>
        </p:spPr>
        <p:txBody>
          <a:bodyPr>
            <a:spAutoFit/>
          </a:bodyPr>
          <a:lstStyle/>
          <a:p>
            <a:pPr marL="0" indent="-395288" algn="ctr" eaLnBrk="1" hangingPunct="1">
              <a:spcBef>
                <a:spcPct val="0"/>
              </a:spcBef>
              <a:buFontTx/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 России сообщество «Анонимные Алкоголики»</a:t>
            </a:r>
          </a:p>
          <a:p>
            <a:pPr marL="0" indent="-395288" algn="ctr" eaLnBrk="1" hangingPunct="1">
              <a:spcBef>
                <a:spcPct val="0"/>
              </a:spcBef>
              <a:buFontTx/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образовалось в 1987 году</a:t>
            </a:r>
          </a:p>
        </p:txBody>
      </p:sp>
      <p:sp>
        <p:nvSpPr>
          <p:cNvPr id="5129" name="TextBox 12"/>
          <p:cNvSpPr txBox="1">
            <a:spLocks noChangeArrowheads="1"/>
          </p:cNvSpPr>
          <p:nvPr/>
        </p:nvSpPr>
        <p:spPr bwMode="auto">
          <a:xfrm>
            <a:off x="573046" y="8091510"/>
            <a:ext cx="11858708" cy="101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5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70</a:t>
            </a:r>
            <a:r>
              <a:rPr lang="ru-RU" sz="6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регионов, более</a:t>
            </a:r>
            <a:r>
              <a:rPr lang="ru-RU" sz="2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ru-RU" sz="6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520 </a:t>
            </a:r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групп</a:t>
            </a:r>
            <a:endParaRPr lang="ru-RU" sz="2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30" name="TextBox 13"/>
          <p:cNvSpPr txBox="1">
            <a:spLocks noChangeArrowheads="1"/>
          </p:cNvSpPr>
          <p:nvPr/>
        </p:nvSpPr>
        <p:spPr bwMode="auto">
          <a:xfrm>
            <a:off x="501650" y="2733675"/>
            <a:ext cx="2141538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Астрахань</a:t>
            </a:r>
          </a:p>
          <a:p>
            <a:pPr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Барнаул</a:t>
            </a:r>
          </a:p>
          <a:p>
            <a:pPr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Бийск</a:t>
            </a:r>
          </a:p>
          <a:p>
            <a:pPr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Владивосток</a:t>
            </a:r>
          </a:p>
          <a:p>
            <a:pPr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Владимир</a:t>
            </a:r>
          </a:p>
          <a:p>
            <a:pPr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Волгоград</a:t>
            </a:r>
          </a:p>
          <a:p>
            <a:pPr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Волжский</a:t>
            </a:r>
          </a:p>
          <a:p>
            <a:pPr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Вологда</a:t>
            </a:r>
          </a:p>
          <a:p>
            <a:pPr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Воронеж </a:t>
            </a:r>
          </a:p>
          <a:p>
            <a:pPr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Дзержинск</a:t>
            </a:r>
          </a:p>
          <a:p>
            <a:pPr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Екатеринбург</a:t>
            </a:r>
          </a:p>
          <a:p>
            <a:pPr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Ессентуки</a:t>
            </a:r>
          </a:p>
          <a:p>
            <a:pPr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Ижевск</a:t>
            </a:r>
          </a:p>
          <a:p>
            <a:pPr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Иркутск</a:t>
            </a:r>
          </a:p>
          <a:p>
            <a:pPr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Йошкар-Ола</a:t>
            </a:r>
          </a:p>
          <a:p>
            <a:pPr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Иваново</a:t>
            </a:r>
          </a:p>
          <a:p>
            <a:pPr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Казань</a:t>
            </a:r>
          </a:p>
          <a:p>
            <a:pPr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Калининград</a:t>
            </a:r>
          </a:p>
          <a:p>
            <a:pPr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Кемерово</a:t>
            </a:r>
          </a:p>
          <a:p>
            <a:pPr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Краснодар</a:t>
            </a:r>
          </a:p>
          <a:p>
            <a:pPr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Красноярск</a:t>
            </a:r>
          </a:p>
          <a:p>
            <a:pPr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Кострома</a:t>
            </a:r>
          </a:p>
          <a:p>
            <a:pPr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Курган</a:t>
            </a:r>
          </a:p>
          <a:p>
            <a:pPr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Курск</a:t>
            </a:r>
          </a:p>
          <a:p>
            <a:pPr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Липецк</a:t>
            </a:r>
          </a:p>
          <a:p>
            <a:pPr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Магнитогорск</a:t>
            </a:r>
          </a:p>
          <a:p>
            <a:pPr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Магадан</a:t>
            </a:r>
          </a:p>
          <a:p>
            <a:pPr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Мариинск</a:t>
            </a:r>
          </a:p>
          <a:p>
            <a:pPr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Москва</a:t>
            </a:r>
          </a:p>
          <a:p>
            <a:pPr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Мурманск</a:t>
            </a:r>
          </a:p>
          <a:p>
            <a:pPr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Набережные Челны</a:t>
            </a:r>
          </a:p>
          <a:p>
            <a:pPr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Нижний Новгород</a:t>
            </a:r>
          </a:p>
          <a:p>
            <a:pPr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Нижневартовск</a:t>
            </a:r>
          </a:p>
          <a:p>
            <a:pPr eaLnBrk="1" hangingPunct="1"/>
            <a:endParaRPr lang="ru-RU" sz="1100">
              <a:solidFill>
                <a:srgbClr val="8EB4E3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31" name="TextBox 14"/>
          <p:cNvSpPr txBox="1">
            <a:spLocks noChangeArrowheads="1"/>
          </p:cNvSpPr>
          <p:nvPr/>
        </p:nvSpPr>
        <p:spPr bwMode="auto">
          <a:xfrm>
            <a:off x="10361613" y="2733675"/>
            <a:ext cx="2141537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Новокузнецк</a:t>
            </a:r>
          </a:p>
          <a:p>
            <a:pPr algn="r"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Новосибирск</a:t>
            </a:r>
          </a:p>
          <a:p>
            <a:pPr algn="r"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Новороссийск</a:t>
            </a:r>
          </a:p>
          <a:p>
            <a:pPr algn="r"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Омск</a:t>
            </a:r>
          </a:p>
          <a:p>
            <a:pPr algn="r"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Оренбург</a:t>
            </a:r>
          </a:p>
          <a:p>
            <a:pPr algn="r"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Орел</a:t>
            </a:r>
          </a:p>
          <a:p>
            <a:pPr algn="r"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Пермь</a:t>
            </a:r>
          </a:p>
          <a:p>
            <a:pPr algn="r"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Прокопьевск</a:t>
            </a:r>
          </a:p>
          <a:p>
            <a:pPr algn="r"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Пятигорск</a:t>
            </a:r>
          </a:p>
          <a:p>
            <a:pPr algn="r"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Ростов на Дону</a:t>
            </a:r>
          </a:p>
          <a:p>
            <a:pPr algn="r"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Санкт Петербург</a:t>
            </a:r>
          </a:p>
          <a:p>
            <a:pPr algn="r"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Саратов</a:t>
            </a:r>
          </a:p>
          <a:p>
            <a:pPr algn="r"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Серов</a:t>
            </a:r>
          </a:p>
          <a:p>
            <a:pPr algn="r"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Самара</a:t>
            </a:r>
          </a:p>
          <a:p>
            <a:pPr algn="r"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Сочи</a:t>
            </a:r>
          </a:p>
          <a:p>
            <a:pPr algn="r"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Стерлитамак</a:t>
            </a:r>
          </a:p>
          <a:p>
            <a:pPr algn="r"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Ставрополь</a:t>
            </a:r>
          </a:p>
          <a:p>
            <a:pPr algn="r"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Сургут</a:t>
            </a:r>
          </a:p>
          <a:p>
            <a:pPr algn="r"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Тамбов</a:t>
            </a:r>
          </a:p>
          <a:p>
            <a:pPr algn="r"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Ташкент</a:t>
            </a:r>
          </a:p>
          <a:p>
            <a:pPr algn="r"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Тверь </a:t>
            </a:r>
          </a:p>
          <a:p>
            <a:pPr algn="r"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Тольятти</a:t>
            </a:r>
          </a:p>
          <a:p>
            <a:pPr algn="r"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Томск </a:t>
            </a:r>
          </a:p>
          <a:p>
            <a:pPr algn="r"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Тула</a:t>
            </a:r>
          </a:p>
          <a:p>
            <a:pPr algn="r"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Туапсе</a:t>
            </a:r>
          </a:p>
          <a:p>
            <a:pPr algn="r"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Тюмень</a:t>
            </a:r>
          </a:p>
          <a:p>
            <a:pPr algn="r"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Ульяновск</a:t>
            </a:r>
          </a:p>
          <a:p>
            <a:pPr algn="r"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Уфа</a:t>
            </a:r>
          </a:p>
          <a:p>
            <a:pPr algn="r"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Хабаровск</a:t>
            </a:r>
          </a:p>
          <a:p>
            <a:pPr algn="r"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Чайковский</a:t>
            </a:r>
          </a:p>
          <a:p>
            <a:pPr algn="r"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Челябинск</a:t>
            </a:r>
          </a:p>
          <a:p>
            <a:pPr algn="r"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Череповец</a:t>
            </a:r>
          </a:p>
          <a:p>
            <a:pPr algn="r" eaLnBrk="1" hangingPunct="1"/>
            <a:r>
              <a:rPr lang="ru-RU" sz="1100">
                <a:solidFill>
                  <a:srgbClr val="8EB4E3"/>
                </a:solidFill>
                <a:latin typeface="Tahoma" pitchFamily="34" charset="0"/>
                <a:cs typeface="Tahoma" pitchFamily="34" charset="0"/>
              </a:rPr>
              <a:t>Энгельс </a:t>
            </a:r>
          </a:p>
          <a:p>
            <a:pPr algn="r" eaLnBrk="1" hangingPunct="1"/>
            <a:endParaRPr lang="ru-RU" sz="1100">
              <a:solidFill>
                <a:srgbClr val="8EB4E3"/>
              </a:solidFill>
              <a:latin typeface="Tahoma" pitchFamily="34" charset="0"/>
              <a:cs typeface="Tahoma" pitchFamily="34" charset="0"/>
            </a:endParaRPr>
          </a:p>
          <a:p>
            <a:pPr algn="r" eaLnBrk="1" hangingPunct="1"/>
            <a:endParaRPr lang="ru-RU" sz="1100">
              <a:solidFill>
                <a:srgbClr val="8EB4E3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132" name="Рисунок 15" descr="map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44" y="3076599"/>
            <a:ext cx="7081837" cy="396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2287588" y="592138"/>
            <a:ext cx="363752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Anonymous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Alcoholics</a:t>
            </a:r>
            <a:endParaRPr lang="ru-RU" sz="2400" dirty="0" smtClean="0"/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2322513" y="1128713"/>
            <a:ext cx="4073541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Анонимные 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Алкоголики</a:t>
            </a:r>
            <a:endParaRPr lang="ru-RU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8" name="Рисунок 17" descr="аа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360" y="447644"/>
            <a:ext cx="1285884" cy="128588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592138"/>
            <a:ext cx="107156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 descr="fo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2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359025" y="1090613"/>
            <a:ext cx="10645775" cy="44450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1" name="Рисунок 13" descr="map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3" y="2284413"/>
            <a:ext cx="614362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одержимое 13"/>
          <p:cNvSpPr txBox="1">
            <a:spLocks/>
          </p:cNvSpPr>
          <p:nvPr/>
        </p:nvSpPr>
        <p:spPr bwMode="auto">
          <a:xfrm>
            <a:off x="381000" y="2573338"/>
            <a:ext cx="2881313" cy="569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39" tIns="65020" rIns="130039" bIns="650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-395288" algn="r" defTabSz="1300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В Москве и МО</a:t>
            </a:r>
          </a:p>
          <a:p>
            <a:pPr marL="0" marR="0" lvl="0" indent="-395288" algn="r" defTabSz="1300163" rtl="0" eaLnBrk="1" fontAlgn="base" latinLnBrk="0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работает  </a:t>
            </a:r>
            <a:r>
              <a:rPr lang="ru-RU" sz="25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130</a:t>
            </a:r>
            <a:endParaRPr kumimoji="0" lang="ru-RU" sz="25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0" marR="0" lvl="0" indent="-395288" algn="r" defTabSz="1300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Групп АА</a:t>
            </a:r>
          </a:p>
          <a:p>
            <a:pPr marL="0" marR="0" lvl="0" indent="-395288" algn="r" defTabSz="1300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0" marR="0" lvl="0" indent="-395288" algn="r" defTabSz="1300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Проводится 270</a:t>
            </a:r>
          </a:p>
          <a:p>
            <a:pPr marL="0" marR="0" lvl="0" indent="-395288" algn="r" defTabSz="1300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собраний в неделю</a:t>
            </a:r>
          </a:p>
          <a:p>
            <a:pPr marL="0" marR="0" lvl="0" indent="-395288" algn="r" defTabSz="1300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0" marR="0" lvl="0" indent="-395288" algn="r" defTabSz="1300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35-40 собраний проходит ежедневно</a:t>
            </a:r>
          </a:p>
          <a:p>
            <a:pPr marL="0" marR="0" lvl="0" indent="-395288" algn="r" defTabSz="130016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0" marR="0" lvl="0" indent="-395288" algn="r" defTabSz="130016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3" name="Содержимое 13"/>
          <p:cNvSpPr txBox="1">
            <a:spLocks/>
          </p:cNvSpPr>
          <p:nvPr/>
        </p:nvSpPr>
        <p:spPr bwMode="auto">
          <a:xfrm>
            <a:off x="9931424" y="1804966"/>
            <a:ext cx="2908276" cy="837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39" tIns="65020" rIns="130039" bIns="650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ru-RU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Балашиха</a:t>
            </a:r>
            <a:endParaRPr lang="ru-RU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ru-RU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Белые столбы</a:t>
            </a:r>
            <a:endParaRPr lang="ru-RU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ru-RU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Вербилки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Голутвин</a:t>
            </a:r>
            <a:endParaRPr lang="ru-RU" sz="16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Дмитров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Долгопрудный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Дубна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Железнодорожный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Жуковский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Запрудня</a:t>
            </a:r>
            <a:endParaRPr lang="ru-RU" sz="16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Зеленоград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Ивантеевка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Климовск</a:t>
            </a:r>
            <a:endParaRPr lang="ru-RU" sz="16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Лесной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Луховицы</a:t>
            </a:r>
            <a:endParaRPr lang="ru-RU" sz="16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Люберцы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Мытищи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Наро-Фоминск</a:t>
            </a:r>
            <a:endParaRPr lang="ru-RU" sz="16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Ногинск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Одинцово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Подольск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Пушкино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Сергиев-Посад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Серпухов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Ступино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Талдом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Чехов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Щербинка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Электросталь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Электроугли</a:t>
            </a:r>
          </a:p>
          <a:p>
            <a:pPr eaLnBrk="1" hangingPunct="1">
              <a:buFont typeface="Wingdings" pitchFamily="2" charset="2"/>
              <a:buChar char="ü"/>
            </a:pPr>
            <a:endParaRPr lang="ru-RU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endParaRPr lang="ru-RU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2287588" y="592138"/>
            <a:ext cx="363752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Anonymous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Alcoholics</a:t>
            </a:r>
            <a:endParaRPr lang="ru-RU" sz="2400" dirty="0" smtClean="0"/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2322513" y="1128713"/>
            <a:ext cx="4073541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Анонимные 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Алкоголики</a:t>
            </a:r>
            <a:endParaRPr lang="ru-RU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Рисунок 16" descr="аа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360" y="447644"/>
            <a:ext cx="1285884" cy="128588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fo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359025" y="1090613"/>
            <a:ext cx="10645775" cy="44450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176" name="Содержимое 13"/>
          <p:cNvSpPr>
            <a:spLocks noGrp="1"/>
          </p:cNvSpPr>
          <p:nvPr>
            <p:ph idx="4294967295"/>
          </p:nvPr>
        </p:nvSpPr>
        <p:spPr>
          <a:xfrm>
            <a:off x="1001713" y="2140496"/>
            <a:ext cx="11045825" cy="7074749"/>
          </a:xfrm>
        </p:spPr>
        <p:txBody>
          <a:bodyPr wrap="square">
            <a:spAutoFit/>
          </a:bodyPr>
          <a:lstStyle/>
          <a:p>
            <a:pPr marL="0" indent="-395288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sz="4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Содружестве АА  </a:t>
            </a:r>
            <a:r>
              <a:rPr lang="ru-RU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собрания - главный инструмент помощи </a:t>
            </a:r>
            <a:r>
              <a:rPr lang="ru-RU" sz="4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алкоголикам</a:t>
            </a:r>
            <a:endParaRPr lang="en-US" sz="40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-395288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3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Обмен личным опытом</a:t>
            </a:r>
            <a:br>
              <a:rPr lang="ru-RU" sz="3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Личностная поддержка</a:t>
            </a:r>
            <a:r>
              <a:rPr lang="ru-RU" sz="3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3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Продолжительность: 1 - 1,5 часа</a:t>
            </a:r>
            <a:br>
              <a:rPr lang="ru-RU" sz="3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Участники: от 2 до нескольких десятков человек</a:t>
            </a:r>
            <a:br>
              <a:rPr lang="ru-RU" sz="3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Самоорганизация</a:t>
            </a:r>
          </a:p>
          <a:p>
            <a:pPr marL="0" indent="-395288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Самофинансирование</a:t>
            </a:r>
            <a:endParaRPr lang="ru-RU" sz="4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7588" y="592138"/>
            <a:ext cx="363752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Anonymous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Alcoholics</a:t>
            </a:r>
            <a:endParaRPr lang="ru-RU" sz="2400" dirty="0" smtClean="0"/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2322513" y="1128713"/>
            <a:ext cx="4073541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Анонимные 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Алкоголики</a:t>
            </a:r>
            <a:endParaRPr lang="ru-RU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 descr="аа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60" y="447644"/>
            <a:ext cx="1285884" cy="128588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79482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fo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359025" y="1090613"/>
            <a:ext cx="10645775" cy="44450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176" name="Содержимое 13"/>
          <p:cNvSpPr>
            <a:spLocks noGrp="1"/>
          </p:cNvSpPr>
          <p:nvPr>
            <p:ph idx="4294967295"/>
          </p:nvPr>
        </p:nvSpPr>
        <p:spPr>
          <a:xfrm>
            <a:off x="1101725" y="3005138"/>
            <a:ext cx="10945813" cy="4563292"/>
          </a:xfrm>
        </p:spPr>
        <p:txBody>
          <a:bodyPr>
            <a:spAutoFit/>
          </a:bodyPr>
          <a:lstStyle/>
          <a:p>
            <a:pPr marL="0" indent="-395288"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У каждой группы и Содружества «Анонимные Алкоголики» в целом, есть лишь одна главная цель — донести информацию о возможности выздоровления  до тех, кто ещё страдает от употребления алкоголя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7588" y="592138"/>
            <a:ext cx="363752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Anonymous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Alcoholics</a:t>
            </a:r>
            <a:endParaRPr lang="ru-RU" sz="2400" dirty="0" smtClean="0"/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2322513" y="1128713"/>
            <a:ext cx="4073541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Анонимные 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Алкоголики</a:t>
            </a:r>
            <a:endParaRPr lang="ru-RU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 descr="аа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60" y="447644"/>
            <a:ext cx="1285884" cy="128588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fo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359025" y="1090613"/>
            <a:ext cx="10645775" cy="44450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200" name="Содержимое 13"/>
          <p:cNvSpPr>
            <a:spLocks noGrp="1"/>
          </p:cNvSpPr>
          <p:nvPr>
            <p:ph idx="4294967295"/>
          </p:nvPr>
        </p:nvSpPr>
        <p:spPr>
          <a:xfrm>
            <a:off x="644484" y="1804966"/>
            <a:ext cx="11718925" cy="1362416"/>
          </a:xfrm>
        </p:spPr>
        <p:txBody>
          <a:bodyPr>
            <a:spAutoFit/>
          </a:bodyPr>
          <a:lstStyle/>
          <a:p>
            <a:pPr marL="0" indent="-395288" algn="ctr" eaLnBrk="1" hangingPunct="1">
              <a:spcBef>
                <a:spcPct val="0"/>
              </a:spcBef>
              <a:buFontTx/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Единственное условие для участия в АА</a:t>
            </a:r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— желание бросить пить </a:t>
            </a:r>
          </a:p>
        </p:txBody>
      </p:sp>
      <p:sp>
        <p:nvSpPr>
          <p:cNvPr id="8201" name="Прямоугольник 12"/>
          <p:cNvSpPr>
            <a:spLocks noChangeArrowheads="1"/>
          </p:cNvSpPr>
          <p:nvPr/>
        </p:nvSpPr>
        <p:spPr bwMode="auto">
          <a:xfrm>
            <a:off x="2025619" y="5091123"/>
            <a:ext cx="27209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lnSpc>
                <a:spcPts val="3200"/>
              </a:lnSpc>
            </a:pPr>
            <a:r>
              <a:rPr lang="ru-RU" sz="3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Бесплатно</a:t>
            </a:r>
            <a:endParaRPr lang="ru-RU" sz="3600" b="1" dirty="0"/>
          </a:p>
        </p:txBody>
      </p:sp>
      <p:sp>
        <p:nvSpPr>
          <p:cNvPr id="14" name="Стрелка вправо 13"/>
          <p:cNvSpPr>
            <a:spLocks noChangeArrowheads="1"/>
          </p:cNvSpPr>
          <p:nvPr/>
        </p:nvSpPr>
        <p:spPr bwMode="auto">
          <a:xfrm>
            <a:off x="1520794" y="5105411"/>
            <a:ext cx="425450" cy="357187"/>
          </a:xfrm>
          <a:prstGeom prst="rightArrow">
            <a:avLst>
              <a:gd name="adj1" fmla="val 50000"/>
              <a:gd name="adj2" fmla="val 49630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>
              <a:defRPr/>
            </a:pPr>
            <a:endParaRPr lang="ru-RU" sz="26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203" name="Прямоугольник 14"/>
          <p:cNvSpPr>
            <a:spLocks noChangeArrowheads="1"/>
          </p:cNvSpPr>
          <p:nvPr/>
        </p:nvSpPr>
        <p:spPr bwMode="auto">
          <a:xfrm>
            <a:off x="2001806" y="6448436"/>
            <a:ext cx="34083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Добровольно</a:t>
            </a:r>
            <a:endParaRPr lang="ru-RU" sz="3600" b="1" dirty="0"/>
          </a:p>
        </p:txBody>
      </p:sp>
      <p:sp>
        <p:nvSpPr>
          <p:cNvPr id="16" name="Стрелка вправо 15"/>
          <p:cNvSpPr>
            <a:spLocks noChangeArrowheads="1"/>
          </p:cNvSpPr>
          <p:nvPr/>
        </p:nvSpPr>
        <p:spPr bwMode="auto">
          <a:xfrm>
            <a:off x="1520794" y="6584961"/>
            <a:ext cx="425450" cy="355600"/>
          </a:xfrm>
          <a:prstGeom prst="rightArrow">
            <a:avLst>
              <a:gd name="adj1" fmla="val 50000"/>
              <a:gd name="adj2" fmla="val 49851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>
              <a:defRPr/>
            </a:pPr>
            <a:endParaRPr lang="ru-RU" sz="26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205" name="Прямоугольник 16"/>
          <p:cNvSpPr>
            <a:spLocks noChangeArrowheads="1"/>
          </p:cNvSpPr>
          <p:nvPr/>
        </p:nvSpPr>
        <p:spPr bwMode="auto">
          <a:xfrm>
            <a:off x="2025619" y="5824548"/>
            <a:ext cx="262096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/>
          <a:p>
            <a:pPr>
              <a:lnSpc>
                <a:spcPts val="3200"/>
              </a:lnSpc>
            </a:pPr>
            <a:r>
              <a:rPr lang="ru-RU" sz="36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Анонимно</a:t>
            </a:r>
            <a:endParaRPr lang="ru-RU" sz="3600" b="1"/>
          </a:p>
        </p:txBody>
      </p:sp>
      <p:sp>
        <p:nvSpPr>
          <p:cNvPr id="18" name="Стрелка вправо 17"/>
          <p:cNvSpPr>
            <a:spLocks noChangeArrowheads="1"/>
          </p:cNvSpPr>
          <p:nvPr/>
        </p:nvSpPr>
        <p:spPr bwMode="auto">
          <a:xfrm>
            <a:off x="1520794" y="5846773"/>
            <a:ext cx="430212" cy="355600"/>
          </a:xfrm>
          <a:prstGeom prst="rightArrow">
            <a:avLst>
              <a:gd name="adj1" fmla="val 50000"/>
              <a:gd name="adj2" fmla="val 50409"/>
            </a:avLst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>
              <a:defRPr/>
            </a:pPr>
            <a:endParaRPr lang="ru-RU" sz="26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2287588" y="592138"/>
            <a:ext cx="363752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Anonymous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Alcoholics</a:t>
            </a:r>
            <a:endParaRPr lang="ru-RU" sz="2400" dirty="0" smtClean="0"/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2322513" y="1128713"/>
            <a:ext cx="4073541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Анонимные 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Алкоголики</a:t>
            </a:r>
            <a:endParaRPr lang="ru-RU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9" name="Рисунок 18" descr="аа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60" y="447644"/>
            <a:ext cx="1285884" cy="128588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E:\АА\cf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6714" y="2662222"/>
            <a:ext cx="4643892" cy="6527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fo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359025" y="1090613"/>
            <a:ext cx="10645775" cy="44450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176" name="Содержимое 13"/>
          <p:cNvSpPr>
            <a:spLocks noGrp="1"/>
          </p:cNvSpPr>
          <p:nvPr>
            <p:ph idx="4294967295"/>
          </p:nvPr>
        </p:nvSpPr>
        <p:spPr>
          <a:xfrm>
            <a:off x="787360" y="3005138"/>
            <a:ext cx="11430079" cy="6040620"/>
          </a:xfrm>
        </p:spPr>
        <p:txBody>
          <a:bodyPr wrap="square">
            <a:spAutoFit/>
          </a:bodyPr>
          <a:lstStyle/>
          <a:p>
            <a:pPr marL="0" indent="-395288"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Содружество «Анонимные алкоголики» не связано с вероисповеданием, политическим</a:t>
            </a:r>
          </a:p>
          <a:p>
            <a:pPr marL="0" indent="-395288"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направлением, организацией или учреждением; стремится не вступать в полемику  по каким бы то ни было вопросам; не поддерживает и не выступает против чьих бы то ни было интересов.</a:t>
            </a:r>
          </a:p>
          <a:p>
            <a:pPr marL="0" indent="-395288"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ru-RU" sz="32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0" indent="-395288"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АА при взаимодействии с другими организациями руководствуется принципом сотрудничества, но не присоединения.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7588" y="592138"/>
            <a:ext cx="363752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Anonymous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Alcoholics</a:t>
            </a:r>
            <a:endParaRPr lang="ru-RU" sz="2400" dirty="0" smtClean="0"/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2322513" y="1128713"/>
            <a:ext cx="4073541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Анонимные 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Алкоголики</a:t>
            </a:r>
            <a:endParaRPr lang="ru-RU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 descr="аа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60" y="447644"/>
            <a:ext cx="1285884" cy="128588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fo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359025" y="1090613"/>
            <a:ext cx="10645775" cy="44450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320" name="Заголовок 10"/>
          <p:cNvSpPr>
            <a:spLocks noGrp="1"/>
          </p:cNvSpPr>
          <p:nvPr>
            <p:ph type="ctrTitle"/>
          </p:nvPr>
        </p:nvSpPr>
        <p:spPr>
          <a:xfrm>
            <a:off x="885825" y="1924050"/>
            <a:ext cx="11055350" cy="83820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ВЗАИМОДЕЙСТВИЕ В СФЕРЕ ЗДРАВООХРАНЕНИЯ</a:t>
            </a:r>
            <a:endParaRPr lang="ru-RU" sz="4000" b="1" dirty="0" smtClean="0"/>
          </a:p>
        </p:txBody>
      </p:sp>
      <p:sp>
        <p:nvSpPr>
          <p:cNvPr id="14345" name="Содержимое 13"/>
          <p:cNvSpPr>
            <a:spLocks noGrp="1"/>
          </p:cNvSpPr>
          <p:nvPr>
            <p:ph type="subTitle" idx="1"/>
          </p:nvPr>
        </p:nvSpPr>
        <p:spPr>
          <a:xfrm>
            <a:off x="814388" y="3832783"/>
            <a:ext cx="11449050" cy="3852329"/>
          </a:xfrm>
        </p:spPr>
        <p:txBody>
          <a:bodyPr>
            <a:spAutoFit/>
          </a:bodyPr>
          <a:lstStyle/>
          <a:p>
            <a:pPr algn="l" eaLnBrk="1" hangingPunct="1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sz="3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НИИ Наркологии</a:t>
            </a:r>
          </a:p>
          <a:p>
            <a:pPr algn="l" eaLnBrk="1" hangingPunct="1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sz="3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Наркологические больницы и диспансеры</a:t>
            </a:r>
          </a:p>
          <a:p>
            <a:pPr algn="l" eaLnBrk="1" hangingPunct="1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sz="3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Психиатрические больницы</a:t>
            </a:r>
          </a:p>
          <a:p>
            <a:pPr algn="l" eaLnBrk="1" hangingPunct="1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sz="3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Поликлиники</a:t>
            </a:r>
          </a:p>
          <a:p>
            <a:pPr algn="l" eaLnBrk="1" hangingPunct="1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sz="3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Аптеки</a:t>
            </a:r>
          </a:p>
          <a:p>
            <a:pPr algn="l" eaLnBrk="1" hangingPunct="1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sz="3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Городские и районные больницы</a:t>
            </a:r>
          </a:p>
        </p:txBody>
      </p:sp>
      <p:sp>
        <p:nvSpPr>
          <p:cNvPr id="13322" name="TextBox 13"/>
          <p:cNvSpPr txBox="1">
            <a:spLocks noChangeArrowheads="1"/>
          </p:cNvSpPr>
          <p:nvPr/>
        </p:nvSpPr>
        <p:spPr bwMode="auto">
          <a:xfrm>
            <a:off x="3443288" y="7305675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sz="28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287588" y="592138"/>
            <a:ext cx="3637524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Anonymous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Alcoholics</a:t>
            </a:r>
            <a:endParaRPr lang="ru-RU" sz="2400" dirty="0" smtClean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322513" y="1128713"/>
            <a:ext cx="4073541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300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Анонимные 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Алкоголики</a:t>
            </a:r>
            <a:endParaRPr lang="ru-RU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3" name="Рисунок 12" descr="аа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60" y="447644"/>
            <a:ext cx="1285884" cy="128588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1908</TotalTime>
  <Words>573</Words>
  <Application>Microsoft Office PowerPoint</Application>
  <PresentationFormat>Произвольный</PresentationFormat>
  <Paragraphs>235</Paragraphs>
  <Slides>20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ВЗАИМОДЕЙСТВИЕ В СФЕРЕ ЗДРАВООХРАНЕНИЯ</vt:lpstr>
      <vt:lpstr>Слайд 10</vt:lpstr>
      <vt:lpstr>Слайд 11</vt:lpstr>
      <vt:lpstr>ПРИНЦИПЫ ВЗАИМОДЕЙСТВИЯ </vt:lpstr>
      <vt:lpstr>Слайд 13</vt:lpstr>
      <vt:lpstr>Слайд 14</vt:lpstr>
      <vt:lpstr>Слайд 15</vt:lpstr>
      <vt:lpstr>ИНФОРМАЦИОННЫЙ РОЛИК</vt:lpstr>
      <vt:lpstr>Слайд 17</vt:lpstr>
      <vt:lpstr>Слайд 18</vt:lpstr>
      <vt:lpstr>Слайд 19</vt:lpstr>
      <vt:lpstr>БЛАГОДАРИМ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ponibel</dc:creator>
  <cp:lastModifiedBy>Igor</cp:lastModifiedBy>
  <cp:revision>181</cp:revision>
  <dcterms:created xsi:type="dcterms:W3CDTF">2010-06-03T21:31:28Z</dcterms:created>
  <dcterms:modified xsi:type="dcterms:W3CDTF">2015-04-20T21:18:41Z</dcterms:modified>
</cp:coreProperties>
</file>